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</p:sldIdLst>
  <p:sldSz cx="18288000" cy="10287000"/>
  <p:notesSz cx="6858000" cy="9144000"/>
  <p:embeddedFontLst>
    <p:embeddedFont>
      <p:font typeface="Arimo" panose="020B0604020202020204" charset="0"/>
      <p:regular r:id="rId19"/>
    </p:embeddedFont>
    <p:embeddedFont>
      <p:font typeface="Arimo Bold" panose="020B0604020202020204" charset="0"/>
      <p:regular r:id="rId20"/>
    </p:embeddedFont>
    <p:embeddedFont>
      <p:font typeface="Canva Sans" panose="020B0604020202020204" charset="0"/>
      <p:regular r:id="rId21"/>
    </p:embeddedFont>
    <p:embeddedFont>
      <p:font typeface="Canva Sans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25.11.2024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4.jpeg"/><Relationship Id="rId5" Type="http://schemas.openxmlformats.org/officeDocument/2006/relationships/image" Target="../media/image5.png"/><Relationship Id="rId10" Type="http://schemas.openxmlformats.org/officeDocument/2006/relationships/image" Target="../media/image13.jpeg"/><Relationship Id="rId4" Type="http://schemas.openxmlformats.org/officeDocument/2006/relationships/image" Target="../media/image10.png"/><Relationship Id="rId9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10.png"/><Relationship Id="rId9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3526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>
            <a:off x="5320524" y="9238238"/>
            <a:ext cx="13031002" cy="1059150"/>
          </a:xfrm>
          <a:custGeom>
            <a:avLst/>
            <a:gdLst/>
            <a:ahLst/>
            <a:cxnLst/>
            <a:rect l="l" t="t" r="r" b="b"/>
            <a:pathLst>
              <a:path w="13031002" h="1059150">
                <a:moveTo>
                  <a:pt x="0" y="0"/>
                </a:moveTo>
                <a:lnTo>
                  <a:pt x="13031002" y="0"/>
                </a:lnTo>
                <a:lnTo>
                  <a:pt x="13031002" y="1059150"/>
                </a:lnTo>
                <a:lnTo>
                  <a:pt x="0" y="1059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2730" b="-22730"/>
            </a:stretch>
          </a:blipFill>
        </p:spPr>
      </p:sp>
      <p:sp>
        <p:nvSpPr>
          <p:cNvPr id="4" name="Freeform 4"/>
          <p:cNvSpPr/>
          <p:nvPr/>
        </p:nvSpPr>
        <p:spPr>
          <a:xfrm rot="-10800000">
            <a:off x="14570358" y="9698813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" r="-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3638" y="0"/>
            <a:ext cx="13047052" cy="1072100"/>
          </a:xfrm>
          <a:custGeom>
            <a:avLst/>
            <a:gdLst/>
            <a:ahLst/>
            <a:cxnLst/>
            <a:rect l="l" t="t" r="r" b="b"/>
            <a:pathLst>
              <a:path w="13047052" h="1072100">
                <a:moveTo>
                  <a:pt x="0" y="0"/>
                </a:moveTo>
                <a:lnTo>
                  <a:pt x="13047052" y="0"/>
                </a:lnTo>
                <a:lnTo>
                  <a:pt x="13047052" y="1072100"/>
                </a:lnTo>
                <a:lnTo>
                  <a:pt x="0" y="10721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1940" b="-2194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16600" y="496436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" r="-2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798538" y="-14800"/>
            <a:ext cx="2503100" cy="2503100"/>
          </a:xfrm>
          <a:custGeom>
            <a:avLst/>
            <a:gdLst/>
            <a:ahLst/>
            <a:cxnLst/>
            <a:rect l="l" t="t" r="r" b="b"/>
            <a:pathLst>
              <a:path w="2503100" h="2503100">
                <a:moveTo>
                  <a:pt x="0" y="0"/>
                </a:moveTo>
                <a:lnTo>
                  <a:pt x="2503100" y="0"/>
                </a:lnTo>
                <a:lnTo>
                  <a:pt x="2503100" y="2503100"/>
                </a:lnTo>
                <a:lnTo>
                  <a:pt x="0" y="25031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13638" y="7798700"/>
            <a:ext cx="2503100" cy="2503100"/>
          </a:xfrm>
          <a:custGeom>
            <a:avLst/>
            <a:gdLst/>
            <a:ahLst/>
            <a:cxnLst/>
            <a:rect l="l" t="t" r="r" b="b"/>
            <a:pathLst>
              <a:path w="2503100" h="2503100">
                <a:moveTo>
                  <a:pt x="0" y="0"/>
                </a:moveTo>
                <a:lnTo>
                  <a:pt x="2503100" y="0"/>
                </a:lnTo>
                <a:lnTo>
                  <a:pt x="2503100" y="2503100"/>
                </a:lnTo>
                <a:lnTo>
                  <a:pt x="0" y="25031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05586" y="2609247"/>
            <a:ext cx="13556216" cy="133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98"/>
              </a:lnSpc>
            </a:pPr>
            <a:r>
              <a:rPr lang="en-US" sz="8582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The Idea Igniters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96387" y="2171730"/>
            <a:ext cx="2418399" cy="20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460"/>
              </a:lnSpc>
            </a:pPr>
            <a:r>
              <a:rPr lang="en-US" sz="11757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023972" y="4183260"/>
            <a:ext cx="4634628" cy="46002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560"/>
              </a:lnSpc>
            </a:pPr>
            <a:r>
              <a:rPr lang="en-US" sz="3971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 members:</a:t>
            </a:r>
          </a:p>
          <a:p>
            <a:pPr algn="just">
              <a:lnSpc>
                <a:spcPts val="5140"/>
              </a:lnSpc>
            </a:pPr>
            <a:r>
              <a:rPr lang="en-US" sz="367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Arya Gandhi </a:t>
            </a:r>
          </a:p>
          <a:p>
            <a:pPr algn="just">
              <a:lnSpc>
                <a:spcPts val="5140"/>
              </a:lnSpc>
            </a:pPr>
            <a:r>
              <a:rPr lang="en-US" sz="367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Palak Deshmukh </a:t>
            </a:r>
          </a:p>
          <a:p>
            <a:pPr algn="just">
              <a:lnSpc>
                <a:spcPts val="5140"/>
              </a:lnSpc>
            </a:pPr>
            <a:r>
              <a:rPr lang="en-US" sz="367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Tamanna Shaikh </a:t>
            </a:r>
          </a:p>
          <a:p>
            <a:pPr algn="just">
              <a:lnSpc>
                <a:spcPts val="5140"/>
              </a:lnSpc>
            </a:pPr>
            <a:r>
              <a:rPr lang="en-US" sz="367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Shreyas Shinde </a:t>
            </a:r>
          </a:p>
          <a:p>
            <a:pPr algn="just">
              <a:lnSpc>
                <a:spcPts val="5140"/>
              </a:lnSpc>
            </a:pPr>
            <a:r>
              <a:rPr lang="en-US" sz="367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Pranav Madgul</a:t>
            </a:r>
          </a:p>
          <a:p>
            <a:pPr algn="just">
              <a:lnSpc>
                <a:spcPts val="5140"/>
              </a:lnSpc>
            </a:pPr>
            <a:r>
              <a:rPr lang="en-US" sz="3671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Tanvesh</a:t>
            </a:r>
            <a:r>
              <a:rPr lang="en-US" sz="367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671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Yeole</a:t>
            </a:r>
            <a:endParaRPr lang="en-US" sz="3671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693914" y="1380118"/>
            <a:ext cx="15565386" cy="937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73"/>
              </a:lnSpc>
              <a:spcBef>
                <a:spcPct val="0"/>
              </a:spcBef>
            </a:pPr>
            <a:r>
              <a:rPr lang="en-US" sz="5978" b="1">
                <a:solidFill>
                  <a:srgbClr val="271055"/>
                </a:solidFill>
                <a:latin typeface="Arimo Bold"/>
                <a:ea typeface="Arimo Bold"/>
                <a:cs typeface="Arimo Bold"/>
                <a:sym typeface="Arimo Bold"/>
              </a:rPr>
              <a:t>Medicine Tracking and Distribution System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7579046" cy="718800"/>
          </a:xfrm>
          <a:custGeom>
            <a:avLst/>
            <a:gdLst/>
            <a:ahLst/>
            <a:cxnLst/>
            <a:rect l="l" t="t" r="r" b="b"/>
            <a:pathLst>
              <a:path w="7579046" h="718800">
                <a:moveTo>
                  <a:pt x="0" y="0"/>
                </a:moveTo>
                <a:lnTo>
                  <a:pt x="7579046" y="0"/>
                </a:lnTo>
                <a:lnTo>
                  <a:pt x="7579046" y="718800"/>
                </a:lnTo>
                <a:lnTo>
                  <a:pt x="0" y="718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2330" b="-1233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30250" y="29041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" r="-2"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16342450" y="8341450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322512" y="718800"/>
          <a:ext cx="17642875" cy="9119210"/>
        </p:xfrm>
        <a:graphic>
          <a:graphicData uri="http://schemas.openxmlformats.org/drawingml/2006/table">
            <a:tbl>
              <a:tblPr/>
              <a:tblGrid>
                <a:gridCol w="37146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66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20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823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538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985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557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1904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95859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Access Control Issue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510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116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Regular Survey Issue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2130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116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Authenticity Issue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1410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116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Medication Errors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3300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116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Poor Reporting Issue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1500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116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Lack of Data Analytics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2310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116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Distribution Errors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4200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38590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Limited Mobile Accessibility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1500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9116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Stockouts/overstocking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1410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99901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High Workload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3300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09365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Inadequate packaging or labeling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4200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776746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Lack of Transparency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3120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680290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Patient Safety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4110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680290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Grey Market Trading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3210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H="1">
            <a:off x="16342450" y="-9438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00000" flipH="1">
            <a:off x="-25400" y="8341426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-9438"/>
            <a:ext cx="9762346" cy="731400"/>
          </a:xfrm>
          <a:custGeom>
            <a:avLst/>
            <a:gdLst/>
            <a:ahLst/>
            <a:cxnLst/>
            <a:rect l="l" t="t" r="r" b="b"/>
            <a:pathLst>
              <a:path w="9762346" h="731400">
                <a:moveTo>
                  <a:pt x="0" y="0"/>
                </a:moveTo>
                <a:lnTo>
                  <a:pt x="9762346" y="0"/>
                </a:lnTo>
                <a:lnTo>
                  <a:pt x="9762346" y="731400"/>
                </a:lnTo>
                <a:lnTo>
                  <a:pt x="0" y="7314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8903" b="-28903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26742" y="287252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" r="-2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329552" y="993137"/>
            <a:ext cx="4273132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SCAMPER: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36026" y="2310880"/>
            <a:ext cx="17215949" cy="699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96"/>
              </a:lnSpc>
            </a:pPr>
            <a:r>
              <a:rPr lang="en-US" sz="383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Combine:</a:t>
            </a:r>
          </a:p>
          <a:p>
            <a:pPr algn="l">
              <a:lnSpc>
                <a:spcPts val="4594"/>
              </a:lnSpc>
            </a:pPr>
            <a:endParaRPr lang="en-US" sz="3830" b="1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l">
              <a:lnSpc>
                <a:spcPts val="4594"/>
              </a:lnSpc>
            </a:pPr>
            <a:r>
              <a:rPr lang="en-US" sz="382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Let users track their health and connect it to the medicines they take.</a:t>
            </a:r>
          </a:p>
          <a:p>
            <a:pPr algn="l">
              <a:lnSpc>
                <a:spcPts val="4594"/>
              </a:lnSpc>
            </a:pPr>
            <a:r>
              <a:rPr lang="en-US" sz="382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Goal: Help users manage their health by combining medicine tracking with health records. </a:t>
            </a:r>
          </a:p>
          <a:p>
            <a:pPr algn="l">
              <a:lnSpc>
                <a:spcPts val="4594"/>
              </a:lnSpc>
            </a:pPr>
            <a:endParaRPr lang="en-US" sz="3828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4594"/>
              </a:lnSpc>
            </a:pPr>
            <a:r>
              <a:rPr lang="en-US" sz="3828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Adapt:</a:t>
            </a:r>
          </a:p>
          <a:p>
            <a:pPr algn="l">
              <a:lnSpc>
                <a:spcPts val="4594"/>
              </a:lnSpc>
            </a:pPr>
            <a:endParaRPr lang="en-US" sz="3828" b="1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l">
              <a:lnSpc>
                <a:spcPts val="4594"/>
              </a:lnSpc>
            </a:pPr>
            <a:r>
              <a:rPr lang="en-US" sz="382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Create affordable mobile app to help with medicine tracking and connect with patients.</a:t>
            </a:r>
          </a:p>
          <a:p>
            <a:pPr algn="l">
              <a:lnSpc>
                <a:spcPts val="4594"/>
              </a:lnSpc>
            </a:pPr>
            <a:r>
              <a:rPr lang="en-US" sz="382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Goal: Help user access healthcare easily by finding affordable medicines. </a:t>
            </a:r>
          </a:p>
          <a:p>
            <a:pPr algn="l">
              <a:lnSpc>
                <a:spcPts val="4594"/>
              </a:lnSpc>
              <a:spcBef>
                <a:spcPct val="0"/>
              </a:spcBef>
            </a:pPr>
            <a:endParaRPr lang="en-US" sz="3828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3047052" cy="739800"/>
          </a:xfrm>
          <a:custGeom>
            <a:avLst/>
            <a:gdLst/>
            <a:ahLst/>
            <a:cxnLst/>
            <a:rect l="l" t="t" r="r" b="b"/>
            <a:pathLst>
              <a:path w="13047052" h="739800">
                <a:moveTo>
                  <a:pt x="0" y="0"/>
                </a:moveTo>
                <a:lnTo>
                  <a:pt x="13047052" y="0"/>
                </a:lnTo>
                <a:lnTo>
                  <a:pt x="13047052" y="739800"/>
                </a:lnTo>
                <a:lnTo>
                  <a:pt x="0" y="739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4253" b="-5425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30250" y="30091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" r="-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342450" y="0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0" y="0"/>
                </a:moveTo>
                <a:lnTo>
                  <a:pt x="1945550" y="0"/>
                </a:lnTo>
                <a:lnTo>
                  <a:pt x="1945550" y="1945550"/>
                </a:lnTo>
                <a:lnTo>
                  <a:pt x="0" y="19455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8341474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0" y="0"/>
                </a:moveTo>
                <a:lnTo>
                  <a:pt x="1945550" y="0"/>
                </a:lnTo>
                <a:lnTo>
                  <a:pt x="1945550" y="1945550"/>
                </a:lnTo>
                <a:lnTo>
                  <a:pt x="0" y="19455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034150" y="706455"/>
            <a:ext cx="15225150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JOURNEY MAP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30250" y="2552724"/>
            <a:ext cx="8816250" cy="7734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1] The patients will get to know about our app where they will get medicines with affordable prices.</a:t>
            </a:r>
          </a:p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2] Patients sign up in Medsync app.</a:t>
            </a:r>
          </a:p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3] As user can enable device location they will be able to share their current location to order medicines.</a:t>
            </a:r>
          </a:p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4] After looking into categories of medicines they will doubt that whether medicines provided are expired or not.</a:t>
            </a:r>
          </a:p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5] Patients feel fear to order medicines online. </a:t>
            </a:r>
          </a:p>
          <a:p>
            <a:pPr algn="l">
              <a:lnSpc>
                <a:spcPts val="4167"/>
              </a:lnSpc>
              <a:spcBef>
                <a:spcPct val="0"/>
              </a:spcBef>
            </a:pPr>
            <a:endParaRPr lang="en-US" sz="3999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46725" y="2552724"/>
            <a:ext cx="8641275" cy="6419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6] They will get to know that price of m edicine is low than the actual price.</a:t>
            </a:r>
          </a:p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7] As already we are giving the medicines with less price we cannot provide any more discounts. </a:t>
            </a:r>
          </a:p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8] If the delivery is recieved after estimated time end users will be disappointed.</a:t>
            </a:r>
          </a:p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9] Patients feel that app is easy to use and understand.</a:t>
            </a:r>
          </a:p>
          <a:p>
            <a:pPr algn="l">
              <a:lnSpc>
                <a:spcPts val="3234"/>
              </a:lnSpc>
              <a:spcBef>
                <a:spcPct val="0"/>
              </a:spcBef>
            </a:pPr>
            <a:endParaRPr lang="en-US" sz="3999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917452" y="1535975"/>
            <a:ext cx="2858095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  <a:spcBef>
                <a:spcPct val="0"/>
              </a:spcBef>
            </a:pPr>
            <a:r>
              <a:rPr lang="en-US" sz="5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Patients: </a:t>
            </a: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3047052" cy="739800"/>
          </a:xfrm>
          <a:custGeom>
            <a:avLst/>
            <a:gdLst/>
            <a:ahLst/>
            <a:cxnLst/>
            <a:rect l="l" t="t" r="r" b="b"/>
            <a:pathLst>
              <a:path w="13047052" h="739800">
                <a:moveTo>
                  <a:pt x="0" y="0"/>
                </a:moveTo>
                <a:lnTo>
                  <a:pt x="13047052" y="0"/>
                </a:lnTo>
                <a:lnTo>
                  <a:pt x="13047052" y="739800"/>
                </a:lnTo>
                <a:lnTo>
                  <a:pt x="0" y="739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4253" b="-5425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30250" y="30091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" r="-2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342450" y="0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0" y="0"/>
                </a:moveTo>
                <a:lnTo>
                  <a:pt x="1945550" y="0"/>
                </a:lnTo>
                <a:lnTo>
                  <a:pt x="1945550" y="1945550"/>
                </a:lnTo>
                <a:lnTo>
                  <a:pt x="0" y="19455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8341474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0" y="0"/>
                </a:moveTo>
                <a:lnTo>
                  <a:pt x="1945550" y="0"/>
                </a:lnTo>
                <a:lnTo>
                  <a:pt x="1945550" y="1945550"/>
                </a:lnTo>
                <a:lnTo>
                  <a:pt x="0" y="19455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4018150" y="972775"/>
            <a:ext cx="10251700" cy="8991335"/>
          </a:xfrm>
          <a:custGeom>
            <a:avLst/>
            <a:gdLst/>
            <a:ahLst/>
            <a:cxnLst/>
            <a:rect l="l" t="t" r="r" b="b"/>
            <a:pathLst>
              <a:path w="10251700" h="8991335">
                <a:moveTo>
                  <a:pt x="0" y="0"/>
                </a:moveTo>
                <a:lnTo>
                  <a:pt x="10251700" y="0"/>
                </a:lnTo>
                <a:lnTo>
                  <a:pt x="10251700" y="8991335"/>
                </a:lnTo>
                <a:lnTo>
                  <a:pt x="0" y="89913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165" t="-4694" b="-4694"/>
            </a:stretch>
          </a:blipFill>
        </p:spPr>
      </p:sp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0478" y="6744900"/>
            <a:ext cx="905148" cy="2615902"/>
          </a:xfrm>
          <a:custGeom>
            <a:avLst/>
            <a:gdLst/>
            <a:ahLst/>
            <a:cxnLst/>
            <a:rect l="l" t="t" r="r" b="b"/>
            <a:pathLst>
              <a:path w="905148" h="2615902">
                <a:moveTo>
                  <a:pt x="0" y="0"/>
                </a:moveTo>
                <a:lnTo>
                  <a:pt x="905148" y="0"/>
                </a:lnTo>
                <a:lnTo>
                  <a:pt x="905148" y="2615902"/>
                </a:lnTo>
                <a:lnTo>
                  <a:pt x="0" y="26159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79319" t="-129" b="-131"/>
            </a:stretch>
          </a:blipFill>
        </p:spPr>
      </p:sp>
      <p:sp>
        <p:nvSpPr>
          <p:cNvPr id="4" name="Freeform 4"/>
          <p:cNvSpPr/>
          <p:nvPr/>
        </p:nvSpPr>
        <p:spPr>
          <a:xfrm rot="5400000" flipH="1">
            <a:off x="16342450" y="4200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5400000" flipH="1">
            <a:off x="-25400" y="8341426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00000">
            <a:off x="10713054" y="9504500"/>
            <a:ext cx="7571396" cy="776050"/>
          </a:xfrm>
          <a:custGeom>
            <a:avLst/>
            <a:gdLst/>
            <a:ahLst/>
            <a:cxnLst/>
            <a:rect l="l" t="t" r="r" b="b"/>
            <a:pathLst>
              <a:path w="7571396" h="776050">
                <a:moveTo>
                  <a:pt x="0" y="0"/>
                </a:moveTo>
                <a:lnTo>
                  <a:pt x="7571396" y="0"/>
                </a:lnTo>
                <a:lnTo>
                  <a:pt x="7571396" y="776050"/>
                </a:lnTo>
                <a:lnTo>
                  <a:pt x="0" y="7760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7674" b="-7674"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4586776" y="9823536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" r="-2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947375" y="1501280"/>
            <a:ext cx="4815069" cy="6840146"/>
          </a:xfrm>
          <a:custGeom>
            <a:avLst/>
            <a:gdLst/>
            <a:ahLst/>
            <a:cxnLst/>
            <a:rect l="l" t="t" r="r" b="b"/>
            <a:pathLst>
              <a:path w="4815069" h="6840146">
                <a:moveTo>
                  <a:pt x="0" y="0"/>
                </a:moveTo>
                <a:lnTo>
                  <a:pt x="4815069" y="0"/>
                </a:lnTo>
                <a:lnTo>
                  <a:pt x="4815069" y="6840146"/>
                </a:lnTo>
                <a:lnTo>
                  <a:pt x="0" y="684014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4421" r="-11666" b="-38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805168" y="3170558"/>
            <a:ext cx="4677564" cy="6087742"/>
          </a:xfrm>
          <a:custGeom>
            <a:avLst/>
            <a:gdLst/>
            <a:ahLst/>
            <a:cxnLst/>
            <a:rect l="l" t="t" r="r" b="b"/>
            <a:pathLst>
              <a:path w="4677564" h="6087742">
                <a:moveTo>
                  <a:pt x="0" y="0"/>
                </a:moveTo>
                <a:lnTo>
                  <a:pt x="4677564" y="0"/>
                </a:lnTo>
                <a:lnTo>
                  <a:pt x="4677564" y="6087742"/>
                </a:lnTo>
                <a:lnTo>
                  <a:pt x="0" y="608774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3994" t="-9273" r="-10329" b="-7460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902014" y="1501280"/>
            <a:ext cx="4855690" cy="6840146"/>
          </a:xfrm>
          <a:custGeom>
            <a:avLst/>
            <a:gdLst/>
            <a:ahLst/>
            <a:cxnLst/>
            <a:rect l="l" t="t" r="r" b="b"/>
            <a:pathLst>
              <a:path w="4855690" h="6840146">
                <a:moveTo>
                  <a:pt x="0" y="0"/>
                </a:moveTo>
                <a:lnTo>
                  <a:pt x="4855690" y="0"/>
                </a:lnTo>
                <a:lnTo>
                  <a:pt x="4855690" y="6840146"/>
                </a:lnTo>
                <a:lnTo>
                  <a:pt x="0" y="684014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2345" r="-3658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4629078" y="310225"/>
            <a:ext cx="8638937" cy="82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60"/>
              </a:lnSpc>
              <a:spcBef>
                <a:spcPct val="0"/>
              </a:spcBef>
            </a:pPr>
            <a:r>
              <a:rPr lang="en-US" sz="53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Prototype Demonstrations </a:t>
            </a:r>
          </a:p>
        </p:txBody>
      </p:sp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0478" y="6744900"/>
            <a:ext cx="905148" cy="2615902"/>
          </a:xfrm>
          <a:custGeom>
            <a:avLst/>
            <a:gdLst/>
            <a:ahLst/>
            <a:cxnLst/>
            <a:rect l="l" t="t" r="r" b="b"/>
            <a:pathLst>
              <a:path w="905148" h="2615902">
                <a:moveTo>
                  <a:pt x="0" y="0"/>
                </a:moveTo>
                <a:lnTo>
                  <a:pt x="905148" y="0"/>
                </a:lnTo>
                <a:lnTo>
                  <a:pt x="905148" y="2615902"/>
                </a:lnTo>
                <a:lnTo>
                  <a:pt x="0" y="26159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79319" t="-129" b="-131"/>
            </a:stretch>
          </a:blipFill>
        </p:spPr>
      </p:sp>
      <p:sp>
        <p:nvSpPr>
          <p:cNvPr id="4" name="Freeform 4"/>
          <p:cNvSpPr/>
          <p:nvPr/>
        </p:nvSpPr>
        <p:spPr>
          <a:xfrm rot="5400000" flipH="1">
            <a:off x="16342450" y="4200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>
            <a:off x="10713054" y="9504500"/>
            <a:ext cx="7571396" cy="776050"/>
          </a:xfrm>
          <a:custGeom>
            <a:avLst/>
            <a:gdLst/>
            <a:ahLst/>
            <a:cxnLst/>
            <a:rect l="l" t="t" r="r" b="b"/>
            <a:pathLst>
              <a:path w="7571396" h="776050">
                <a:moveTo>
                  <a:pt x="0" y="0"/>
                </a:moveTo>
                <a:lnTo>
                  <a:pt x="7571396" y="0"/>
                </a:lnTo>
                <a:lnTo>
                  <a:pt x="7571396" y="776050"/>
                </a:lnTo>
                <a:lnTo>
                  <a:pt x="0" y="7760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7674" b="-7674"/>
            </a:stretch>
          </a:blipFill>
        </p:spPr>
      </p:sp>
      <p:sp>
        <p:nvSpPr>
          <p:cNvPr id="6" name="Freeform 6"/>
          <p:cNvSpPr/>
          <p:nvPr/>
        </p:nvSpPr>
        <p:spPr>
          <a:xfrm rot="-10800000">
            <a:off x="14586776" y="9823536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" r="-2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59815" y="729003"/>
            <a:ext cx="6879641" cy="8585198"/>
          </a:xfrm>
          <a:custGeom>
            <a:avLst/>
            <a:gdLst/>
            <a:ahLst/>
            <a:cxnLst/>
            <a:rect l="l" t="t" r="r" b="b"/>
            <a:pathLst>
              <a:path w="6879641" h="8585198">
                <a:moveTo>
                  <a:pt x="0" y="0"/>
                </a:moveTo>
                <a:lnTo>
                  <a:pt x="6879642" y="0"/>
                </a:lnTo>
                <a:lnTo>
                  <a:pt x="6879642" y="8585198"/>
                </a:lnTo>
                <a:lnTo>
                  <a:pt x="0" y="858519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3422" b="-3422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713054" y="756953"/>
            <a:ext cx="6243793" cy="8529297"/>
          </a:xfrm>
          <a:custGeom>
            <a:avLst/>
            <a:gdLst/>
            <a:ahLst/>
            <a:cxnLst/>
            <a:rect l="l" t="t" r="r" b="b"/>
            <a:pathLst>
              <a:path w="6243793" h="8529297">
                <a:moveTo>
                  <a:pt x="0" y="0"/>
                </a:moveTo>
                <a:lnTo>
                  <a:pt x="6243793" y="0"/>
                </a:lnTo>
                <a:lnTo>
                  <a:pt x="6243793" y="8529297"/>
                </a:lnTo>
                <a:lnTo>
                  <a:pt x="0" y="852929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4580" t="-2390" r="-322"/>
            </a:stretch>
          </a:blipFill>
        </p:spPr>
      </p:sp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0709226" y="0"/>
            <a:ext cx="7579046" cy="718800"/>
          </a:xfrm>
          <a:custGeom>
            <a:avLst/>
            <a:gdLst/>
            <a:ahLst/>
            <a:cxnLst/>
            <a:rect l="l" t="t" r="r" b="b"/>
            <a:pathLst>
              <a:path w="7579046" h="718800">
                <a:moveTo>
                  <a:pt x="7579046" y="0"/>
                </a:moveTo>
                <a:lnTo>
                  <a:pt x="0" y="0"/>
                </a:lnTo>
                <a:lnTo>
                  <a:pt x="0" y="718800"/>
                </a:lnTo>
                <a:lnTo>
                  <a:pt x="7579046" y="718800"/>
                </a:lnTo>
                <a:lnTo>
                  <a:pt x="7579046" y="0"/>
                </a:lnTo>
                <a:close/>
              </a:path>
            </a:pathLst>
          </a:custGeom>
          <a:blipFill>
            <a:blip r:embed="rId4"/>
            <a:stretch>
              <a:fillRect t="-12330" b="-12330"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4587094" y="29041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3170928" y="0"/>
                </a:moveTo>
                <a:lnTo>
                  <a:pt x="0" y="0"/>
                </a:lnTo>
                <a:lnTo>
                  <a:pt x="0" y="138000"/>
                </a:lnTo>
                <a:lnTo>
                  <a:pt x="3170928" y="138000"/>
                </a:lnTo>
                <a:lnTo>
                  <a:pt x="3170928" y="0"/>
                </a:lnTo>
                <a:close/>
              </a:path>
            </a:pathLst>
          </a:custGeom>
          <a:blipFill>
            <a:blip r:embed="rId5"/>
            <a:stretch>
              <a:fillRect l="-2" r="-2"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-13632" y="9531776"/>
            <a:ext cx="7571396" cy="776050"/>
          </a:xfrm>
          <a:custGeom>
            <a:avLst/>
            <a:gdLst/>
            <a:ahLst/>
            <a:cxnLst/>
            <a:rect l="l" t="t" r="r" b="b"/>
            <a:pathLst>
              <a:path w="7571396" h="776050">
                <a:moveTo>
                  <a:pt x="7571396" y="0"/>
                </a:moveTo>
                <a:lnTo>
                  <a:pt x="0" y="0"/>
                </a:lnTo>
                <a:lnTo>
                  <a:pt x="0" y="776050"/>
                </a:lnTo>
                <a:lnTo>
                  <a:pt x="7571396" y="776050"/>
                </a:lnTo>
                <a:lnTo>
                  <a:pt x="7571396" y="0"/>
                </a:lnTo>
                <a:close/>
              </a:path>
            </a:pathLst>
          </a:custGeom>
          <a:blipFill>
            <a:blip r:embed="rId6"/>
            <a:stretch>
              <a:fillRect t="-7674" b="-7674"/>
            </a:stretch>
          </a:blipFill>
        </p:spPr>
      </p:sp>
      <p:sp>
        <p:nvSpPr>
          <p:cNvPr id="6" name="Freeform 6"/>
          <p:cNvSpPr/>
          <p:nvPr/>
        </p:nvSpPr>
        <p:spPr>
          <a:xfrm rot="-10800000" flipH="1">
            <a:off x="513116" y="985081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3170928" y="0"/>
                </a:moveTo>
                <a:lnTo>
                  <a:pt x="0" y="0"/>
                </a:lnTo>
                <a:lnTo>
                  <a:pt x="0" y="138000"/>
                </a:lnTo>
                <a:lnTo>
                  <a:pt x="3170928" y="138000"/>
                </a:lnTo>
                <a:lnTo>
                  <a:pt x="3170928" y="0"/>
                </a:lnTo>
                <a:close/>
              </a:path>
            </a:pathLst>
          </a:custGeom>
          <a:blipFill>
            <a:blip r:embed="rId5"/>
            <a:stretch>
              <a:fillRect l="-2" r="-2"/>
            </a:stretch>
          </a:blipFill>
        </p:spPr>
      </p:sp>
      <p:sp>
        <p:nvSpPr>
          <p:cNvPr id="7" name="Freeform 7"/>
          <p:cNvSpPr/>
          <p:nvPr/>
        </p:nvSpPr>
        <p:spPr>
          <a:xfrm flipH="1">
            <a:off x="0" y="-23076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16342448" y="8341426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652727" y="4207464"/>
            <a:ext cx="14982446" cy="2568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789"/>
              </a:lnSpc>
            </a:pPr>
            <a:r>
              <a:rPr lang="en-US" sz="1649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THANK YOU!!!</a:t>
            </a:r>
          </a:p>
        </p:txBody>
      </p:sp>
      <p:sp>
        <p:nvSpPr>
          <p:cNvPr id="10" name="Freeform 10"/>
          <p:cNvSpPr/>
          <p:nvPr/>
        </p:nvSpPr>
        <p:spPr>
          <a:xfrm rot="5400000">
            <a:off x="4759052" y="835848"/>
            <a:ext cx="3536000" cy="2095600"/>
          </a:xfrm>
          <a:custGeom>
            <a:avLst/>
            <a:gdLst/>
            <a:ahLst/>
            <a:cxnLst/>
            <a:rect l="l" t="t" r="r" b="b"/>
            <a:pathLst>
              <a:path w="3536000" h="2095600">
                <a:moveTo>
                  <a:pt x="0" y="0"/>
                </a:moveTo>
                <a:lnTo>
                  <a:pt x="3536000" y="0"/>
                </a:lnTo>
                <a:lnTo>
                  <a:pt x="3536000" y="2095600"/>
                </a:lnTo>
                <a:lnTo>
                  <a:pt x="0" y="209560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r="-3" b="-28899"/>
            </a:stretch>
          </a:blipFill>
        </p:spPr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5240950" y="0"/>
            <a:ext cx="13047052" cy="739800"/>
          </a:xfrm>
          <a:custGeom>
            <a:avLst/>
            <a:gdLst/>
            <a:ahLst/>
            <a:cxnLst/>
            <a:rect l="l" t="t" r="r" b="b"/>
            <a:pathLst>
              <a:path w="13047052" h="739800">
                <a:moveTo>
                  <a:pt x="13047052" y="0"/>
                </a:moveTo>
                <a:lnTo>
                  <a:pt x="0" y="0"/>
                </a:lnTo>
                <a:lnTo>
                  <a:pt x="0" y="739800"/>
                </a:lnTo>
                <a:lnTo>
                  <a:pt x="13047052" y="739800"/>
                </a:lnTo>
                <a:lnTo>
                  <a:pt x="13047052" y="0"/>
                </a:lnTo>
                <a:close/>
              </a:path>
            </a:pathLst>
          </a:custGeom>
          <a:blipFill>
            <a:blip r:embed="rId4"/>
            <a:stretch>
              <a:fillRect t="-54253" b="-54253"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4586824" y="30091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3170928" y="0"/>
                </a:moveTo>
                <a:lnTo>
                  <a:pt x="0" y="0"/>
                </a:lnTo>
                <a:lnTo>
                  <a:pt x="0" y="138000"/>
                </a:lnTo>
                <a:lnTo>
                  <a:pt x="3170928" y="138000"/>
                </a:lnTo>
                <a:lnTo>
                  <a:pt x="3170928" y="0"/>
                </a:lnTo>
                <a:close/>
              </a:path>
            </a:pathLst>
          </a:custGeom>
          <a:blipFill>
            <a:blip r:embed="rId5"/>
            <a:stretch>
              <a:fillRect l="-2" r="-2"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0" y="0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6342450" y="8341474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31425" y="1141850"/>
            <a:ext cx="15225150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 u="sng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TABLE OF CONTENTS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51950" y="2889542"/>
            <a:ext cx="882850" cy="66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9"/>
              </a:lnSpc>
            </a:pPr>
            <a:r>
              <a:rPr lang="en-US" sz="42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01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0168" y="7936300"/>
            <a:ext cx="1206750" cy="66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9"/>
              </a:lnSpc>
            </a:pPr>
            <a:r>
              <a:rPr lang="en-US" sz="42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50168" y="4556417"/>
            <a:ext cx="884632" cy="66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8"/>
              </a:lnSpc>
            </a:pPr>
            <a:r>
              <a:rPr lang="en-US" sz="4298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02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180555" y="2875254"/>
            <a:ext cx="856441" cy="66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9"/>
              </a:lnSpc>
            </a:pPr>
            <a:r>
              <a:rPr lang="en-US" sz="42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05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50168" y="6223292"/>
            <a:ext cx="884632" cy="66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9"/>
              </a:lnSpc>
            </a:pPr>
            <a:r>
              <a:rPr lang="en-US" sz="42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005400" y="4476750"/>
            <a:ext cx="1206750" cy="66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9"/>
              </a:lnSpc>
            </a:pPr>
            <a:r>
              <a:rPr lang="en-US" sz="42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06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548925" y="2903829"/>
            <a:ext cx="5141495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19"/>
              </a:lnSpc>
            </a:pPr>
            <a:r>
              <a:rPr lang="en-US" sz="40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Problem Statement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48925" y="4570704"/>
            <a:ext cx="6326059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19"/>
              </a:lnSpc>
            </a:pPr>
            <a:r>
              <a:rPr lang="en-US" sz="40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Mind Mapping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548925" y="7936300"/>
            <a:ext cx="7884695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19"/>
              </a:lnSpc>
            </a:pPr>
            <a:r>
              <a:rPr lang="en-US" sz="40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5W1H Activity details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581981" y="2918117"/>
            <a:ext cx="5991650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19"/>
              </a:lnSpc>
            </a:pPr>
            <a:r>
              <a:rPr lang="en-US" sz="40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Theory of prioritization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621725" y="4536694"/>
            <a:ext cx="6443355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19"/>
              </a:lnSpc>
            </a:pPr>
            <a:r>
              <a:rPr lang="en-US" sz="40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Scamper Activity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548925" y="6237580"/>
            <a:ext cx="5598695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19"/>
              </a:lnSpc>
            </a:pPr>
            <a:r>
              <a:rPr lang="en-US" sz="40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Persona Construction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005400" y="6178937"/>
            <a:ext cx="1206750" cy="66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9"/>
              </a:lnSpc>
            </a:pPr>
            <a:r>
              <a:rPr lang="en-US" sz="42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07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799608" y="7817237"/>
            <a:ext cx="5556397" cy="1257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19"/>
              </a:lnSpc>
            </a:pPr>
            <a:r>
              <a:rPr lang="en-US" sz="40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Prototype Demonstrations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005400" y="7883912"/>
            <a:ext cx="1206750" cy="66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9"/>
              </a:lnSpc>
            </a:pPr>
            <a:r>
              <a:rPr lang="en-US" sz="42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08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764476" y="6178937"/>
            <a:ext cx="321159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19"/>
              </a:lnSpc>
              <a:spcBef>
                <a:spcPct val="0"/>
              </a:spcBef>
            </a:pPr>
            <a:r>
              <a:rPr lang="en-US" sz="40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Journey Map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77000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341568" y="527236"/>
            <a:ext cx="3536000" cy="2701150"/>
          </a:xfrm>
          <a:custGeom>
            <a:avLst/>
            <a:gdLst/>
            <a:ahLst/>
            <a:cxnLst/>
            <a:rect l="l" t="t" r="r" b="b"/>
            <a:pathLst>
              <a:path w="3536000" h="2701150">
                <a:moveTo>
                  <a:pt x="0" y="0"/>
                </a:moveTo>
                <a:lnTo>
                  <a:pt x="3536000" y="0"/>
                </a:lnTo>
                <a:lnTo>
                  <a:pt x="3536000" y="2701150"/>
                </a:lnTo>
                <a:lnTo>
                  <a:pt x="0" y="2701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0" y="0"/>
            <a:ext cx="2503100" cy="2503100"/>
          </a:xfrm>
          <a:custGeom>
            <a:avLst/>
            <a:gdLst/>
            <a:ahLst/>
            <a:cxnLst/>
            <a:rect l="l" t="t" r="r" b="b"/>
            <a:pathLst>
              <a:path w="2503100" h="2503100">
                <a:moveTo>
                  <a:pt x="2503100" y="0"/>
                </a:moveTo>
                <a:lnTo>
                  <a:pt x="0" y="0"/>
                </a:lnTo>
                <a:lnTo>
                  <a:pt x="0" y="2503100"/>
                </a:lnTo>
                <a:lnTo>
                  <a:pt x="2503100" y="2503100"/>
                </a:lnTo>
                <a:lnTo>
                  <a:pt x="250310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5784900" y="7813500"/>
            <a:ext cx="2503100" cy="2503100"/>
          </a:xfrm>
          <a:custGeom>
            <a:avLst/>
            <a:gdLst/>
            <a:ahLst/>
            <a:cxnLst/>
            <a:rect l="l" t="t" r="r" b="b"/>
            <a:pathLst>
              <a:path w="2503100" h="2503100">
                <a:moveTo>
                  <a:pt x="2503100" y="0"/>
                </a:moveTo>
                <a:lnTo>
                  <a:pt x="0" y="0"/>
                </a:lnTo>
                <a:lnTo>
                  <a:pt x="0" y="2503100"/>
                </a:lnTo>
                <a:lnTo>
                  <a:pt x="2503100" y="2503100"/>
                </a:lnTo>
                <a:lnTo>
                  <a:pt x="250310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00000" flipH="1">
            <a:off x="-10062" y="9248650"/>
            <a:ext cx="13031002" cy="1059150"/>
          </a:xfrm>
          <a:custGeom>
            <a:avLst/>
            <a:gdLst/>
            <a:ahLst/>
            <a:cxnLst/>
            <a:rect l="l" t="t" r="r" b="b"/>
            <a:pathLst>
              <a:path w="13031002" h="1059150">
                <a:moveTo>
                  <a:pt x="13031002" y="0"/>
                </a:moveTo>
                <a:lnTo>
                  <a:pt x="0" y="0"/>
                </a:lnTo>
                <a:lnTo>
                  <a:pt x="0" y="1059150"/>
                </a:lnTo>
                <a:lnTo>
                  <a:pt x="13031002" y="1059150"/>
                </a:lnTo>
                <a:lnTo>
                  <a:pt x="13031002" y="0"/>
                </a:lnTo>
                <a:close/>
              </a:path>
            </a:pathLst>
          </a:custGeom>
          <a:blipFill>
            <a:blip r:embed="rId7"/>
            <a:stretch>
              <a:fillRect t="-22730" b="-22730"/>
            </a:stretch>
          </a:blipFill>
        </p:spPr>
      </p:sp>
      <p:sp>
        <p:nvSpPr>
          <p:cNvPr id="7" name="Freeform 7"/>
          <p:cNvSpPr/>
          <p:nvPr/>
        </p:nvSpPr>
        <p:spPr>
          <a:xfrm rot="-10800000" flipH="1">
            <a:off x="516660" y="9709236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3170928" y="0"/>
                </a:moveTo>
                <a:lnTo>
                  <a:pt x="0" y="0"/>
                </a:lnTo>
                <a:lnTo>
                  <a:pt x="0" y="138000"/>
                </a:lnTo>
                <a:lnTo>
                  <a:pt x="3170928" y="138000"/>
                </a:lnTo>
                <a:lnTo>
                  <a:pt x="3170928" y="0"/>
                </a:lnTo>
                <a:close/>
              </a:path>
            </a:pathLst>
          </a:custGeom>
          <a:blipFill>
            <a:blip r:embed="rId8"/>
            <a:stretch>
              <a:fillRect l="-2" r="-2"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5240948" y="0"/>
            <a:ext cx="13047052" cy="1072100"/>
          </a:xfrm>
          <a:custGeom>
            <a:avLst/>
            <a:gdLst/>
            <a:ahLst/>
            <a:cxnLst/>
            <a:rect l="l" t="t" r="r" b="b"/>
            <a:pathLst>
              <a:path w="13047052" h="1072100">
                <a:moveTo>
                  <a:pt x="13047052" y="0"/>
                </a:moveTo>
                <a:lnTo>
                  <a:pt x="0" y="0"/>
                </a:lnTo>
                <a:lnTo>
                  <a:pt x="0" y="1072100"/>
                </a:lnTo>
                <a:lnTo>
                  <a:pt x="13047052" y="1072100"/>
                </a:lnTo>
                <a:lnTo>
                  <a:pt x="13047052" y="0"/>
                </a:lnTo>
                <a:close/>
              </a:path>
            </a:pathLst>
          </a:custGeom>
          <a:blipFill>
            <a:blip r:embed="rId9"/>
            <a:stretch>
              <a:fillRect t="-21940" b="-21940"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4586822" y="49321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3170928" y="0"/>
                </a:moveTo>
                <a:lnTo>
                  <a:pt x="0" y="0"/>
                </a:lnTo>
                <a:lnTo>
                  <a:pt x="0" y="138000"/>
                </a:lnTo>
                <a:lnTo>
                  <a:pt x="3170928" y="138000"/>
                </a:lnTo>
                <a:lnTo>
                  <a:pt x="3170928" y="0"/>
                </a:lnTo>
                <a:close/>
              </a:path>
            </a:pathLst>
          </a:custGeom>
          <a:blipFill>
            <a:blip r:embed="rId8"/>
            <a:stretch>
              <a:fillRect l="-2" r="-2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427432" y="990600"/>
            <a:ext cx="15032161" cy="1424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65"/>
              </a:lnSpc>
            </a:pPr>
            <a:r>
              <a:rPr lang="en-US" sz="9137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Problem Statement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935813" y="3338875"/>
            <a:ext cx="12688881" cy="4075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31"/>
              </a:lnSpc>
            </a:pPr>
            <a:r>
              <a:rPr lang="en-US" sz="669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Implementing app for medicine tracking and ditribution system with affordable prices for end users.</a:t>
            </a: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 flipH="1">
            <a:off x="0" y="8341450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5400000" flipH="1">
            <a:off x="16342450" y="24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8025754" cy="718800"/>
          </a:xfrm>
          <a:custGeom>
            <a:avLst/>
            <a:gdLst/>
            <a:ahLst/>
            <a:cxnLst/>
            <a:rect l="l" t="t" r="r" b="b"/>
            <a:pathLst>
              <a:path w="8025754" h="718800">
                <a:moveTo>
                  <a:pt x="0" y="0"/>
                </a:moveTo>
                <a:lnTo>
                  <a:pt x="8025754" y="0"/>
                </a:lnTo>
                <a:lnTo>
                  <a:pt x="8025754" y="718800"/>
                </a:lnTo>
                <a:lnTo>
                  <a:pt x="0" y="7188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6004" b="-16004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26742" y="29039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" r="-2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532007" y="972799"/>
            <a:ext cx="13223887" cy="9012661"/>
          </a:xfrm>
          <a:custGeom>
            <a:avLst/>
            <a:gdLst/>
            <a:ahLst/>
            <a:cxnLst/>
            <a:rect l="l" t="t" r="r" b="b"/>
            <a:pathLst>
              <a:path w="13223887" h="9012661">
                <a:moveTo>
                  <a:pt x="0" y="0"/>
                </a:moveTo>
                <a:lnTo>
                  <a:pt x="13223886" y="0"/>
                </a:lnTo>
                <a:lnTo>
                  <a:pt x="13223886" y="9012661"/>
                </a:lnTo>
                <a:lnTo>
                  <a:pt x="0" y="901266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03" t="-2185" r="-103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025754" y="-62148"/>
            <a:ext cx="3571518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9"/>
              </a:lnSpc>
              <a:spcBef>
                <a:spcPct val="0"/>
              </a:spcBef>
            </a:pPr>
            <a:r>
              <a:rPr lang="en-US" sz="60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Mind Map</a:t>
            </a: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5240950" y="0"/>
            <a:ext cx="13047052" cy="739800"/>
          </a:xfrm>
          <a:custGeom>
            <a:avLst/>
            <a:gdLst/>
            <a:ahLst/>
            <a:cxnLst/>
            <a:rect l="l" t="t" r="r" b="b"/>
            <a:pathLst>
              <a:path w="13047052" h="739800">
                <a:moveTo>
                  <a:pt x="13047052" y="0"/>
                </a:moveTo>
                <a:lnTo>
                  <a:pt x="0" y="0"/>
                </a:lnTo>
                <a:lnTo>
                  <a:pt x="0" y="739800"/>
                </a:lnTo>
                <a:lnTo>
                  <a:pt x="13047052" y="739800"/>
                </a:lnTo>
                <a:lnTo>
                  <a:pt x="13047052" y="0"/>
                </a:lnTo>
                <a:close/>
              </a:path>
            </a:pathLst>
          </a:custGeom>
          <a:blipFill>
            <a:blip r:embed="rId4"/>
            <a:stretch>
              <a:fillRect t="-54253" b="-54253"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4586824" y="30091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3170928" y="0"/>
                </a:moveTo>
                <a:lnTo>
                  <a:pt x="0" y="0"/>
                </a:lnTo>
                <a:lnTo>
                  <a:pt x="0" y="138000"/>
                </a:lnTo>
                <a:lnTo>
                  <a:pt x="3170928" y="138000"/>
                </a:lnTo>
                <a:lnTo>
                  <a:pt x="3170928" y="0"/>
                </a:lnTo>
                <a:close/>
              </a:path>
            </a:pathLst>
          </a:custGeom>
          <a:blipFill>
            <a:blip r:embed="rId5"/>
            <a:stretch>
              <a:fillRect l="-2" r="-2"/>
            </a:stretch>
          </a:blipFill>
        </p:spPr>
      </p:sp>
      <p:sp>
        <p:nvSpPr>
          <p:cNvPr id="5" name="Freeform 5"/>
          <p:cNvSpPr/>
          <p:nvPr/>
        </p:nvSpPr>
        <p:spPr>
          <a:xfrm rot="-5400000">
            <a:off x="16650076" y="8533574"/>
            <a:ext cx="1551900" cy="1568250"/>
          </a:xfrm>
          <a:custGeom>
            <a:avLst/>
            <a:gdLst/>
            <a:ahLst/>
            <a:cxnLst/>
            <a:rect l="l" t="t" r="r" b="b"/>
            <a:pathLst>
              <a:path w="1551900" h="1568250">
                <a:moveTo>
                  <a:pt x="0" y="0"/>
                </a:moveTo>
                <a:lnTo>
                  <a:pt x="1551900" y="0"/>
                </a:lnTo>
                <a:lnTo>
                  <a:pt x="1551900" y="1568250"/>
                </a:lnTo>
                <a:lnTo>
                  <a:pt x="0" y="15682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27851" b="-72238"/>
            </a:stretch>
          </a:blipFill>
        </p:spPr>
      </p:sp>
      <p:sp>
        <p:nvSpPr>
          <p:cNvPr id="6" name="Freeform 6"/>
          <p:cNvSpPr/>
          <p:nvPr/>
        </p:nvSpPr>
        <p:spPr>
          <a:xfrm rot="-5400000" flipH="1">
            <a:off x="0" y="8341450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31425" y="1141850"/>
            <a:ext cx="15225150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Persona (Youth)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677353" y="3030739"/>
            <a:ext cx="6599204" cy="1692169"/>
            <a:chOff x="0" y="0"/>
            <a:chExt cx="8798938" cy="225622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798846" cy="2256228"/>
            </a:xfrm>
            <a:custGeom>
              <a:avLst/>
              <a:gdLst/>
              <a:ahLst/>
              <a:cxnLst/>
              <a:rect l="l" t="t" r="r" b="b"/>
              <a:pathLst>
                <a:path w="8798846" h="2256228">
                  <a:moveTo>
                    <a:pt x="8798846" y="0"/>
                  </a:moveTo>
                  <a:lnTo>
                    <a:pt x="0" y="0"/>
                  </a:lnTo>
                  <a:lnTo>
                    <a:pt x="0" y="2256228"/>
                  </a:lnTo>
                  <a:lnTo>
                    <a:pt x="8798846" y="2256228"/>
                  </a:lnTo>
                  <a:close/>
                </a:path>
              </a:pathLst>
            </a:custGeom>
            <a:solidFill>
              <a:srgbClr val="D3E1F1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8798938" cy="2265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191919"/>
                  </a:solidFill>
                  <a:latin typeface="Arimo"/>
                  <a:ea typeface="Arimo"/>
                  <a:cs typeface="Arimo"/>
                  <a:sym typeface="Arimo"/>
                </a:rPr>
                <a:t>1] He/She belongs to middle class family 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191919"/>
                  </a:solidFill>
                  <a:latin typeface="Arimo"/>
                  <a:ea typeface="Arimo"/>
                  <a:cs typeface="Arimo"/>
                  <a:sym typeface="Arimo"/>
                </a:rPr>
                <a:t>2] He/She has supportive family.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191919"/>
                  </a:solidFill>
                  <a:latin typeface="Arimo"/>
                  <a:ea typeface="Arimo"/>
                  <a:cs typeface="Arimo"/>
                  <a:sym typeface="Arimo"/>
                </a:rPr>
                <a:t>3] May be he/she belongs to the age between 15-40.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181152" y="2961674"/>
            <a:ext cx="9078148" cy="1761234"/>
            <a:chOff x="0" y="0"/>
            <a:chExt cx="12104197" cy="234831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104070" cy="2348313"/>
            </a:xfrm>
            <a:custGeom>
              <a:avLst/>
              <a:gdLst/>
              <a:ahLst/>
              <a:cxnLst/>
              <a:rect l="l" t="t" r="r" b="b"/>
              <a:pathLst>
                <a:path w="12104070" h="2348313">
                  <a:moveTo>
                    <a:pt x="12104070" y="0"/>
                  </a:moveTo>
                  <a:lnTo>
                    <a:pt x="0" y="0"/>
                  </a:lnTo>
                  <a:lnTo>
                    <a:pt x="0" y="2348313"/>
                  </a:lnTo>
                  <a:lnTo>
                    <a:pt x="12104070" y="2348313"/>
                  </a:lnTo>
                  <a:close/>
                </a:path>
              </a:pathLst>
            </a:custGeom>
            <a:solidFill>
              <a:srgbClr val="D3E1F1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2104197" cy="23578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1] Desire to manage or overcome his/her health condition. 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2] Motivated to stay healthy for his/her family’s sake.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3] To travel to stress free/cheerful places.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181152" y="8053267"/>
            <a:ext cx="9078148" cy="1692169"/>
            <a:chOff x="0" y="0"/>
            <a:chExt cx="12104197" cy="225622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104070" cy="2256228"/>
            </a:xfrm>
            <a:custGeom>
              <a:avLst/>
              <a:gdLst/>
              <a:ahLst/>
              <a:cxnLst/>
              <a:rect l="l" t="t" r="r" b="b"/>
              <a:pathLst>
                <a:path w="12104070" h="2256228">
                  <a:moveTo>
                    <a:pt x="12104070" y="0"/>
                  </a:moveTo>
                  <a:lnTo>
                    <a:pt x="0" y="0"/>
                  </a:lnTo>
                  <a:lnTo>
                    <a:pt x="0" y="2256228"/>
                  </a:lnTo>
                  <a:lnTo>
                    <a:pt x="12104070" y="2256228"/>
                  </a:lnTo>
                  <a:close/>
                </a:path>
              </a:pathLst>
            </a:custGeom>
            <a:solidFill>
              <a:srgbClr val="D3E1F1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"/>
              <a:ext cx="12104197" cy="2265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1] To have good health and well being.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2] To easily manage medications.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3] To not be negative towords his/her future.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4] To reduce stress and anxiety.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77353" y="6212350"/>
            <a:ext cx="6786621" cy="2063644"/>
            <a:chOff x="0" y="0"/>
            <a:chExt cx="9048827" cy="275152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048732" cy="2751528"/>
            </a:xfrm>
            <a:custGeom>
              <a:avLst/>
              <a:gdLst/>
              <a:ahLst/>
              <a:cxnLst/>
              <a:rect l="l" t="t" r="r" b="b"/>
              <a:pathLst>
                <a:path w="9048732" h="2751528">
                  <a:moveTo>
                    <a:pt x="9048732" y="0"/>
                  </a:moveTo>
                  <a:lnTo>
                    <a:pt x="0" y="0"/>
                  </a:lnTo>
                  <a:lnTo>
                    <a:pt x="0" y="2751528"/>
                  </a:lnTo>
                  <a:lnTo>
                    <a:pt x="9048732" y="2751528"/>
                  </a:lnTo>
                  <a:close/>
                </a:path>
              </a:pathLst>
            </a:custGeom>
            <a:solidFill>
              <a:srgbClr val="D3E1F1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9525"/>
              <a:ext cx="9048827" cy="2761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1] Getting out of depression.</a:t>
              </a:r>
            </a:p>
            <a:p>
              <a:pPr algn="just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2] May be lack of support from loved ones. </a:t>
              </a:r>
            </a:p>
            <a:p>
              <a:pPr algn="just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3]May be have faced social or emotional challenges.</a:t>
              </a:r>
            </a:p>
            <a:p>
              <a:pPr algn="just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4]May be having complex medical terminology 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181152" y="5438444"/>
            <a:ext cx="9078148" cy="2063644"/>
            <a:chOff x="0" y="0"/>
            <a:chExt cx="12104197" cy="275152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104070" cy="2751528"/>
            </a:xfrm>
            <a:custGeom>
              <a:avLst/>
              <a:gdLst/>
              <a:ahLst/>
              <a:cxnLst/>
              <a:rect l="l" t="t" r="r" b="b"/>
              <a:pathLst>
                <a:path w="12104070" h="2751528">
                  <a:moveTo>
                    <a:pt x="12104070" y="0"/>
                  </a:moveTo>
                  <a:lnTo>
                    <a:pt x="0" y="0"/>
                  </a:lnTo>
                  <a:lnTo>
                    <a:pt x="0" y="2751528"/>
                  </a:lnTo>
                  <a:lnTo>
                    <a:pt x="12104070" y="2751528"/>
                  </a:lnTo>
                  <a:close/>
                </a:path>
              </a:pathLst>
            </a:custGeom>
            <a:solidFill>
              <a:srgbClr val="D3E1F1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9525"/>
              <a:ext cx="12104197" cy="2761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1] Concern about how their health condition might affect their activities, ability to fit in.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2] May be a fear of becoming a burden to his/her family.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3] Fear for acceptance by society.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4] Has begun to experince issues related to going process 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77353" y="2485424"/>
            <a:ext cx="3390746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Background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77353" y="5419394"/>
            <a:ext cx="4148703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Challenges faced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181152" y="2409224"/>
            <a:ext cx="4148703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Motivation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181152" y="4943144"/>
            <a:ext cx="4148703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Doubts/Fears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181152" y="7558383"/>
            <a:ext cx="4148703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Aspirations </a:t>
            </a:r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7675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5240950" y="0"/>
            <a:ext cx="13047052" cy="739800"/>
          </a:xfrm>
          <a:custGeom>
            <a:avLst/>
            <a:gdLst/>
            <a:ahLst/>
            <a:cxnLst/>
            <a:rect l="l" t="t" r="r" b="b"/>
            <a:pathLst>
              <a:path w="13047052" h="739800">
                <a:moveTo>
                  <a:pt x="13047052" y="0"/>
                </a:moveTo>
                <a:lnTo>
                  <a:pt x="0" y="0"/>
                </a:lnTo>
                <a:lnTo>
                  <a:pt x="0" y="739800"/>
                </a:lnTo>
                <a:lnTo>
                  <a:pt x="13047052" y="739800"/>
                </a:lnTo>
                <a:lnTo>
                  <a:pt x="13047052" y="0"/>
                </a:lnTo>
                <a:close/>
              </a:path>
            </a:pathLst>
          </a:custGeom>
          <a:blipFill>
            <a:blip r:embed="rId4"/>
            <a:stretch>
              <a:fillRect t="-54253" b="-54253"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4586824" y="30091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3170928" y="0"/>
                </a:moveTo>
                <a:lnTo>
                  <a:pt x="0" y="0"/>
                </a:lnTo>
                <a:lnTo>
                  <a:pt x="0" y="138000"/>
                </a:lnTo>
                <a:lnTo>
                  <a:pt x="3170928" y="138000"/>
                </a:lnTo>
                <a:lnTo>
                  <a:pt x="3170928" y="0"/>
                </a:lnTo>
                <a:close/>
              </a:path>
            </a:pathLst>
          </a:custGeom>
          <a:blipFill>
            <a:blip r:embed="rId5"/>
            <a:stretch>
              <a:fillRect l="-2" r="-2"/>
            </a:stretch>
          </a:blipFill>
        </p:spPr>
      </p:sp>
      <p:sp>
        <p:nvSpPr>
          <p:cNvPr id="5" name="Freeform 5"/>
          <p:cNvSpPr/>
          <p:nvPr/>
        </p:nvSpPr>
        <p:spPr>
          <a:xfrm rot="-5400000">
            <a:off x="16650076" y="8533574"/>
            <a:ext cx="1551900" cy="1568250"/>
          </a:xfrm>
          <a:custGeom>
            <a:avLst/>
            <a:gdLst/>
            <a:ahLst/>
            <a:cxnLst/>
            <a:rect l="l" t="t" r="r" b="b"/>
            <a:pathLst>
              <a:path w="1551900" h="1568250">
                <a:moveTo>
                  <a:pt x="0" y="0"/>
                </a:moveTo>
                <a:lnTo>
                  <a:pt x="1551900" y="0"/>
                </a:lnTo>
                <a:lnTo>
                  <a:pt x="1551900" y="1568250"/>
                </a:lnTo>
                <a:lnTo>
                  <a:pt x="0" y="15682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27851" b="-72238"/>
            </a:stretch>
          </a:blipFill>
        </p:spPr>
      </p:sp>
      <p:sp>
        <p:nvSpPr>
          <p:cNvPr id="6" name="Freeform 6"/>
          <p:cNvSpPr/>
          <p:nvPr/>
        </p:nvSpPr>
        <p:spPr>
          <a:xfrm rot="-5400000" flipH="1">
            <a:off x="0" y="8341450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31425" y="1141850"/>
            <a:ext cx="15225150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Persona (Old age people)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635841" y="3216476"/>
            <a:ext cx="6935551" cy="1910024"/>
            <a:chOff x="0" y="0"/>
            <a:chExt cx="9247401" cy="25466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247305" cy="2546701"/>
            </a:xfrm>
            <a:custGeom>
              <a:avLst/>
              <a:gdLst/>
              <a:ahLst/>
              <a:cxnLst/>
              <a:rect l="l" t="t" r="r" b="b"/>
              <a:pathLst>
                <a:path w="9247305" h="2546701">
                  <a:moveTo>
                    <a:pt x="9247305" y="0"/>
                  </a:moveTo>
                  <a:lnTo>
                    <a:pt x="0" y="0"/>
                  </a:lnTo>
                  <a:lnTo>
                    <a:pt x="0" y="2546701"/>
                  </a:lnTo>
                  <a:lnTo>
                    <a:pt x="9247305" y="2546701"/>
                  </a:lnTo>
                  <a:close/>
                </a:path>
              </a:pathLst>
            </a:custGeom>
            <a:solidFill>
              <a:srgbClr val="D3E1F1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9247401" cy="25562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191919"/>
                  </a:solidFill>
                  <a:latin typeface="Arimo"/>
                  <a:ea typeface="Arimo"/>
                  <a:cs typeface="Arimo"/>
                  <a:sym typeface="Arimo"/>
                </a:rPr>
                <a:t>1] May they belongs to age group between 55-75.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191919"/>
                  </a:solidFill>
                  <a:latin typeface="Arimo"/>
                  <a:ea typeface="Arimo"/>
                  <a:cs typeface="Arimo"/>
                  <a:sym typeface="Arimo"/>
                </a:rPr>
                <a:t>2] Maybe he/she is retired person.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191919"/>
                  </a:solidFill>
                  <a:latin typeface="Arimo"/>
                  <a:ea typeface="Arimo"/>
                  <a:cs typeface="Arimo"/>
                  <a:sym typeface="Arimo"/>
                </a:rPr>
                <a:t>3] Maybe they belongs from middle class family.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181152" y="2961674"/>
            <a:ext cx="9078148" cy="1657951"/>
            <a:chOff x="0" y="0"/>
            <a:chExt cx="12104197" cy="22106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104070" cy="2210603"/>
            </a:xfrm>
            <a:custGeom>
              <a:avLst/>
              <a:gdLst/>
              <a:ahLst/>
              <a:cxnLst/>
              <a:rect l="l" t="t" r="r" b="b"/>
              <a:pathLst>
                <a:path w="12104070" h="2210603">
                  <a:moveTo>
                    <a:pt x="12104070" y="0"/>
                  </a:moveTo>
                  <a:lnTo>
                    <a:pt x="0" y="0"/>
                  </a:lnTo>
                  <a:lnTo>
                    <a:pt x="0" y="2210603"/>
                  </a:lnTo>
                  <a:lnTo>
                    <a:pt x="12104070" y="2210603"/>
                  </a:lnTo>
                  <a:close/>
                </a:path>
              </a:pathLst>
            </a:custGeom>
            <a:solidFill>
              <a:srgbClr val="D3E1F1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2104197" cy="22201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1] Set realistic, short-term goals.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2] Inspired confidence with success stories.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3] Celebrate small victories.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181152" y="8053267"/>
            <a:ext cx="9078148" cy="1648867"/>
            <a:chOff x="0" y="0"/>
            <a:chExt cx="12104197" cy="219848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104070" cy="2198491"/>
            </a:xfrm>
            <a:custGeom>
              <a:avLst/>
              <a:gdLst/>
              <a:ahLst/>
              <a:cxnLst/>
              <a:rect l="l" t="t" r="r" b="b"/>
              <a:pathLst>
                <a:path w="12104070" h="2198491">
                  <a:moveTo>
                    <a:pt x="12104070" y="0"/>
                  </a:moveTo>
                  <a:lnTo>
                    <a:pt x="0" y="0"/>
                  </a:lnTo>
                  <a:lnTo>
                    <a:pt x="0" y="2198491"/>
                  </a:lnTo>
                  <a:lnTo>
                    <a:pt x="12104070" y="2198491"/>
                  </a:lnTo>
                  <a:close/>
                </a:path>
              </a:pathLst>
            </a:custGeom>
            <a:solidFill>
              <a:srgbClr val="D3E1F1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"/>
              <a:ext cx="12104197" cy="22080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1] To think positivity living life.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2] Enhancing daily living through better management of health conditions.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35841" y="6562030"/>
            <a:ext cx="6935551" cy="1979719"/>
            <a:chOff x="0" y="0"/>
            <a:chExt cx="9247401" cy="263962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247305" cy="2639627"/>
            </a:xfrm>
            <a:custGeom>
              <a:avLst/>
              <a:gdLst/>
              <a:ahLst/>
              <a:cxnLst/>
              <a:rect l="l" t="t" r="r" b="b"/>
              <a:pathLst>
                <a:path w="9247305" h="2639627">
                  <a:moveTo>
                    <a:pt x="9247305" y="0"/>
                  </a:moveTo>
                  <a:lnTo>
                    <a:pt x="0" y="0"/>
                  </a:lnTo>
                  <a:lnTo>
                    <a:pt x="0" y="2639627"/>
                  </a:lnTo>
                  <a:lnTo>
                    <a:pt x="9247305" y="2639627"/>
                  </a:lnTo>
                  <a:close/>
                </a:path>
              </a:pathLst>
            </a:custGeom>
            <a:solidFill>
              <a:srgbClr val="D3E1F1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9525"/>
              <a:ext cx="9247401" cy="26491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1] Struggle to maintain balance diet.</a:t>
              </a:r>
            </a:p>
            <a:p>
              <a:pPr algn="just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2] Would that treatment be affordable or not.</a:t>
              </a:r>
            </a:p>
            <a:p>
              <a:pPr algn="just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3] Maybe having short-term memory loss.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181152" y="5247088"/>
            <a:ext cx="9078148" cy="1863711"/>
            <a:chOff x="0" y="0"/>
            <a:chExt cx="12104197" cy="248494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104070" cy="2484949"/>
            </a:xfrm>
            <a:custGeom>
              <a:avLst/>
              <a:gdLst/>
              <a:ahLst/>
              <a:cxnLst/>
              <a:rect l="l" t="t" r="r" b="b"/>
              <a:pathLst>
                <a:path w="12104070" h="2484949">
                  <a:moveTo>
                    <a:pt x="12104070" y="0"/>
                  </a:moveTo>
                  <a:lnTo>
                    <a:pt x="0" y="0"/>
                  </a:lnTo>
                  <a:lnTo>
                    <a:pt x="0" y="2484949"/>
                  </a:lnTo>
                  <a:lnTo>
                    <a:pt x="12104070" y="2484949"/>
                  </a:lnTo>
                  <a:close/>
                </a:path>
              </a:pathLst>
            </a:custGeom>
            <a:solidFill>
              <a:srgbClr val="D3E1F1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9525"/>
              <a:ext cx="12104197" cy="24944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1] Doubts that will those treatment work.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2] Maybe fear to try new treatment for therapy.</a:t>
              </a: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3] Fear of long term implications.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35841" y="2694974"/>
            <a:ext cx="3390746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Background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67541" y="6085780"/>
            <a:ext cx="4148703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Challenges faced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181152" y="2466374"/>
            <a:ext cx="4148703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Motivation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181152" y="4752975"/>
            <a:ext cx="4148703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Doubts/Fears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181152" y="7558383"/>
            <a:ext cx="4148703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Aspirations </a:t>
            </a:r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5240950" y="0"/>
            <a:ext cx="13047052" cy="739800"/>
          </a:xfrm>
          <a:custGeom>
            <a:avLst/>
            <a:gdLst/>
            <a:ahLst/>
            <a:cxnLst/>
            <a:rect l="l" t="t" r="r" b="b"/>
            <a:pathLst>
              <a:path w="13047052" h="739800">
                <a:moveTo>
                  <a:pt x="13047052" y="0"/>
                </a:moveTo>
                <a:lnTo>
                  <a:pt x="0" y="0"/>
                </a:lnTo>
                <a:lnTo>
                  <a:pt x="0" y="739800"/>
                </a:lnTo>
                <a:lnTo>
                  <a:pt x="13047052" y="739800"/>
                </a:lnTo>
                <a:lnTo>
                  <a:pt x="13047052" y="0"/>
                </a:lnTo>
                <a:close/>
              </a:path>
            </a:pathLst>
          </a:custGeom>
          <a:blipFill>
            <a:blip r:embed="rId4"/>
            <a:stretch>
              <a:fillRect t="-54253" b="-54253"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4586824" y="30091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3170928" y="0"/>
                </a:moveTo>
                <a:lnTo>
                  <a:pt x="0" y="0"/>
                </a:lnTo>
                <a:lnTo>
                  <a:pt x="0" y="138000"/>
                </a:lnTo>
                <a:lnTo>
                  <a:pt x="3170928" y="138000"/>
                </a:lnTo>
                <a:lnTo>
                  <a:pt x="3170928" y="0"/>
                </a:lnTo>
                <a:close/>
              </a:path>
            </a:pathLst>
          </a:custGeom>
          <a:blipFill>
            <a:blip r:embed="rId5"/>
            <a:stretch>
              <a:fillRect l="-2" r="-2"/>
            </a:stretch>
          </a:blipFill>
        </p:spPr>
      </p:sp>
      <p:sp>
        <p:nvSpPr>
          <p:cNvPr id="5" name="Freeform 5"/>
          <p:cNvSpPr/>
          <p:nvPr/>
        </p:nvSpPr>
        <p:spPr>
          <a:xfrm rot="5400000" flipH="1">
            <a:off x="0" y="8341474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5400000">
            <a:off x="3985205" y="-283155"/>
            <a:ext cx="9817995" cy="10853309"/>
          </a:xfrm>
          <a:custGeom>
            <a:avLst/>
            <a:gdLst/>
            <a:ahLst/>
            <a:cxnLst/>
            <a:rect l="l" t="t" r="r" b="b"/>
            <a:pathLst>
              <a:path w="9817995" h="10853309">
                <a:moveTo>
                  <a:pt x="0" y="0"/>
                </a:moveTo>
                <a:lnTo>
                  <a:pt x="9817995" y="0"/>
                </a:lnTo>
                <a:lnTo>
                  <a:pt x="9817995" y="10853310"/>
                </a:lnTo>
                <a:lnTo>
                  <a:pt x="0" y="108533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925" t="-319" b="-42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009650"/>
            <a:ext cx="1207489" cy="839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5</a:t>
            </a:r>
          </a:p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W</a:t>
            </a:r>
          </a:p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H</a:t>
            </a:r>
          </a:p>
          <a:p>
            <a:pPr algn="ctr">
              <a:lnSpc>
                <a:spcPts val="5040"/>
              </a:lnSpc>
            </a:pPr>
            <a:endParaRPr lang="en-US" sz="4200" b="1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</a:t>
            </a:r>
          </a:p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</a:t>
            </a:r>
          </a:p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</a:t>
            </a:r>
          </a:p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I</a:t>
            </a:r>
          </a:p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V</a:t>
            </a:r>
          </a:p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I</a:t>
            </a:r>
          </a:p>
          <a:p>
            <a:pPr algn="ctr">
              <a:lnSpc>
                <a:spcPts val="5040"/>
              </a:lnSpc>
            </a:pPr>
            <a:r>
              <a:rPr lang="en-US" sz="42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</a:t>
            </a:r>
          </a:p>
          <a:p>
            <a:pPr algn="ctr">
              <a:lnSpc>
                <a:spcPts val="5640"/>
              </a:lnSpc>
              <a:spcBef>
                <a:spcPct val="0"/>
              </a:spcBef>
            </a:pPr>
            <a:r>
              <a:rPr lang="en-US" sz="47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Y</a:t>
            </a: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515330" y="922566"/>
            <a:ext cx="3536000" cy="2095600"/>
          </a:xfrm>
          <a:custGeom>
            <a:avLst/>
            <a:gdLst/>
            <a:ahLst/>
            <a:cxnLst/>
            <a:rect l="l" t="t" r="r" b="b"/>
            <a:pathLst>
              <a:path w="3536000" h="2095600">
                <a:moveTo>
                  <a:pt x="0" y="0"/>
                </a:moveTo>
                <a:lnTo>
                  <a:pt x="3536000" y="0"/>
                </a:lnTo>
                <a:lnTo>
                  <a:pt x="3536000" y="2095600"/>
                </a:lnTo>
                <a:lnTo>
                  <a:pt x="0" y="2095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3" b="-28899"/>
            </a:stretch>
          </a:blipFill>
        </p:spPr>
      </p:sp>
      <p:sp>
        <p:nvSpPr>
          <p:cNvPr id="4" name="Freeform 4"/>
          <p:cNvSpPr/>
          <p:nvPr/>
        </p:nvSpPr>
        <p:spPr>
          <a:xfrm rot="-10800000">
            <a:off x="15756325" y="0"/>
            <a:ext cx="2503100" cy="2503100"/>
          </a:xfrm>
          <a:custGeom>
            <a:avLst/>
            <a:gdLst/>
            <a:ahLst/>
            <a:cxnLst/>
            <a:rect l="l" t="t" r="r" b="b"/>
            <a:pathLst>
              <a:path w="2503100" h="2503100">
                <a:moveTo>
                  <a:pt x="0" y="0"/>
                </a:moveTo>
                <a:lnTo>
                  <a:pt x="2503100" y="0"/>
                </a:lnTo>
                <a:lnTo>
                  <a:pt x="2503100" y="2503100"/>
                </a:lnTo>
                <a:lnTo>
                  <a:pt x="0" y="25031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>
            <a:off x="7763398" y="9504500"/>
            <a:ext cx="10521052" cy="776050"/>
          </a:xfrm>
          <a:custGeom>
            <a:avLst/>
            <a:gdLst/>
            <a:ahLst/>
            <a:cxnLst/>
            <a:rect l="l" t="t" r="r" b="b"/>
            <a:pathLst>
              <a:path w="10521052" h="776050">
                <a:moveTo>
                  <a:pt x="0" y="0"/>
                </a:moveTo>
                <a:lnTo>
                  <a:pt x="10521052" y="0"/>
                </a:lnTo>
                <a:lnTo>
                  <a:pt x="10521052" y="776050"/>
                </a:lnTo>
                <a:lnTo>
                  <a:pt x="0" y="7760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30142" b="-30142"/>
            </a:stretch>
          </a:blipFill>
        </p:spPr>
      </p:sp>
      <p:sp>
        <p:nvSpPr>
          <p:cNvPr id="6" name="Freeform 6"/>
          <p:cNvSpPr/>
          <p:nvPr/>
        </p:nvSpPr>
        <p:spPr>
          <a:xfrm rot="-10800000">
            <a:off x="14586776" y="9823536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" r="-2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715000" y="422262"/>
            <a:ext cx="8234171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14"/>
              </a:lnSpc>
            </a:pPr>
            <a:r>
              <a:rPr lang="en-US" sz="6178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Explanation:-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05390" y="1517928"/>
            <a:ext cx="14381672" cy="8309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From the 5W1H activity we learned that we need a better system to 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track and deliver medicines. What we found is: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1) </a:t>
            </a:r>
            <a:r>
              <a:rPr lang="en-US" sz="32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What</a:t>
            </a: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: We need a system to track medicines from start to finish.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2) </a:t>
            </a:r>
            <a:r>
              <a:rPr lang="en-US" sz="32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Why</a:t>
            </a: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: The current system is slow and expensive.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3) </a:t>
            </a:r>
            <a:r>
              <a:rPr lang="en-US" sz="32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Who</a:t>
            </a: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: It involves a lot of people, like those who make the medicines, those who 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distributes them, doctors, and patients.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4)</a:t>
            </a:r>
            <a:r>
              <a:rPr lang="en-US" sz="32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When</a:t>
            </a: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: We should start using our system as soon as possible.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5) </a:t>
            </a:r>
            <a:r>
              <a:rPr lang="en-US" sz="32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Where</a:t>
            </a: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: This system will be used in all places where medicines are produced, stored, 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and delivered.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6) </a:t>
            </a:r>
            <a:r>
              <a:rPr lang="en-US" sz="32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How</a:t>
            </a: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: We planned to use new technologies.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By going through this activity, we aim to make medicines more affordable and ensure </a:t>
            </a:r>
          </a:p>
          <a:p>
            <a:pPr algn="l">
              <a:lnSpc>
                <a:spcPts val="3551"/>
              </a:lnSpc>
            </a:pPr>
            <a:r>
              <a:rPr lang="en-US" sz="32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patients safety.</a:t>
            </a:r>
          </a:p>
          <a:p>
            <a:pPr algn="l">
              <a:lnSpc>
                <a:spcPts val="3551"/>
              </a:lnSpc>
            </a:pPr>
            <a:endParaRPr lang="en-US" sz="3200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3551"/>
              </a:lnSpc>
            </a:pPr>
            <a:endParaRPr lang="en-US" sz="3200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592350" y="8587744"/>
            <a:ext cx="3433402" cy="1688400"/>
          </a:xfrm>
          <a:custGeom>
            <a:avLst/>
            <a:gdLst/>
            <a:ahLst/>
            <a:cxnLst/>
            <a:rect l="l" t="t" r="r" b="b"/>
            <a:pathLst>
              <a:path w="3433402" h="1688400">
                <a:moveTo>
                  <a:pt x="0" y="0"/>
                </a:moveTo>
                <a:lnTo>
                  <a:pt x="3433402" y="0"/>
                </a:lnTo>
                <a:lnTo>
                  <a:pt x="3433402" y="1688400"/>
                </a:lnTo>
                <a:lnTo>
                  <a:pt x="0" y="1688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98" b="-55139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0"/>
            <a:ext cx="7579046" cy="718800"/>
          </a:xfrm>
          <a:custGeom>
            <a:avLst/>
            <a:gdLst/>
            <a:ahLst/>
            <a:cxnLst/>
            <a:rect l="l" t="t" r="r" b="b"/>
            <a:pathLst>
              <a:path w="7579046" h="718800">
                <a:moveTo>
                  <a:pt x="0" y="0"/>
                </a:moveTo>
                <a:lnTo>
                  <a:pt x="7579046" y="0"/>
                </a:lnTo>
                <a:lnTo>
                  <a:pt x="7579046" y="718800"/>
                </a:lnTo>
                <a:lnTo>
                  <a:pt x="0" y="7188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2330" b="-12330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30250" y="290410"/>
            <a:ext cx="3170928" cy="138000"/>
          </a:xfrm>
          <a:custGeom>
            <a:avLst/>
            <a:gdLst/>
            <a:ahLst/>
            <a:cxnLst/>
            <a:rect l="l" t="t" r="r" b="b"/>
            <a:pathLst>
              <a:path w="3170928" h="138000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" r="-2"/>
            </a:stretch>
          </a:blipFill>
        </p:spPr>
      </p:sp>
      <p:sp>
        <p:nvSpPr>
          <p:cNvPr id="6" name="Freeform 6"/>
          <p:cNvSpPr/>
          <p:nvPr/>
        </p:nvSpPr>
        <p:spPr>
          <a:xfrm rot="-10800000" flipH="1">
            <a:off x="16342450" y="8341450"/>
            <a:ext cx="1945550" cy="1945550"/>
          </a:xfrm>
          <a:custGeom>
            <a:avLst/>
            <a:gdLst/>
            <a:ahLst/>
            <a:cxnLst/>
            <a:rect l="l" t="t" r="r" b="b"/>
            <a:pathLst>
              <a:path w="1945550" h="1945550">
                <a:moveTo>
                  <a:pt x="1945550" y="0"/>
                </a:moveTo>
                <a:lnTo>
                  <a:pt x="0" y="0"/>
                </a:lnTo>
                <a:lnTo>
                  <a:pt x="0" y="1945550"/>
                </a:lnTo>
                <a:lnTo>
                  <a:pt x="1945550" y="1945550"/>
                </a:lnTo>
                <a:lnTo>
                  <a:pt x="194555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579046" y="66460"/>
            <a:ext cx="4547708" cy="70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3"/>
              </a:lnSpc>
            </a:pPr>
            <a:r>
              <a:rPr lang="en-US" sz="4561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Priority list </a:t>
            </a:r>
          </a:p>
        </p:txBody>
      </p:sp>
      <p:graphicFrame>
        <p:nvGraphicFramePr>
          <p:cNvPr id="8" name="Table 8"/>
          <p:cNvGraphicFramePr>
            <a:graphicFrameLocks noGrp="1"/>
          </p:cNvGraphicFramePr>
          <p:nvPr/>
        </p:nvGraphicFramePr>
        <p:xfrm>
          <a:off x="439593" y="1028700"/>
          <a:ext cx="17408715" cy="8942181"/>
        </p:xfrm>
        <a:graphic>
          <a:graphicData uri="http://schemas.openxmlformats.org/drawingml/2006/table">
            <a:tbl>
              <a:tblPr/>
              <a:tblGrid>
                <a:gridCol w="41150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9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58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60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265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693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0749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1856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95874">
                <a:tc>
                  <a:txBody>
                    <a:bodyPr/>
                    <a:lstStyle/>
                    <a:p>
                      <a:pPr algn="l">
                        <a:lnSpc>
                          <a:spcPts val="2879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Priority List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1698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Tamanna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1698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Arya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1698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Palak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1698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Shreyas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1698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Tanvesh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1698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Pranav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1698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Total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169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513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Lack of technology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5100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513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Lack  of communication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3210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513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Lack of Awareness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5100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513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Tracking issue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4200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513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Human Error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320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1513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No real time tracking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2220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0503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Miscommunication with doctors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1320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1513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Affordability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6000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1513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Data Errors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1500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71513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Supply Chain Delays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4200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905037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Lack of Inventory management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100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1410</a:t>
                      </a:r>
                      <a:endParaRPr lang="en-US" sz="1100"/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E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1096</Words>
  <Application>Microsoft Office PowerPoint</Application>
  <PresentationFormat>Custom</PresentationFormat>
  <Paragraphs>365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Arimo Bold</vt:lpstr>
      <vt:lpstr>Canva Sans Bold</vt:lpstr>
      <vt:lpstr>Arimo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Industrial Preliminary Project by Slidesgo.pptx</dc:title>
  <dc:creator>ARYA</dc:creator>
  <cp:lastModifiedBy>ARYA</cp:lastModifiedBy>
  <cp:revision>3</cp:revision>
  <dcterms:created xsi:type="dcterms:W3CDTF">2006-08-16T00:00:00Z</dcterms:created>
  <dcterms:modified xsi:type="dcterms:W3CDTF">2024-11-25T08:28:35Z</dcterms:modified>
  <dc:identifier>DAGXRhHPRiM</dc:identifier>
</cp:coreProperties>
</file>

<file path=docProps/thumbnail.jpeg>
</file>